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79" r:id="rId2"/>
    <p:sldId id="273" r:id="rId3"/>
    <p:sldId id="257" r:id="rId4"/>
    <p:sldId id="258" r:id="rId5"/>
    <p:sldId id="260" r:id="rId6"/>
    <p:sldId id="262" r:id="rId7"/>
    <p:sldId id="282" r:id="rId8"/>
    <p:sldId id="263" r:id="rId9"/>
    <p:sldId id="264" r:id="rId10"/>
    <p:sldId id="265" r:id="rId11"/>
    <p:sldId id="281" r:id="rId12"/>
    <p:sldId id="274" r:id="rId13"/>
    <p:sldId id="270" r:id="rId14"/>
    <p:sldId id="283" r:id="rId15"/>
    <p:sldId id="271" r:id="rId16"/>
    <p:sldId id="268" r:id="rId17"/>
    <p:sldId id="280" r:id="rId18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43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00B9F348-91AE-FB46-9341-357E93C96F9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28" tIns="45865" rIns="91728" bIns="45865" numCol="1" anchor="t" anchorCtr="0" compatLnSpc="1">
            <a:prstTxWarp prst="textNoShape">
              <a:avLst/>
            </a:prstTxWarp>
          </a:bodyPr>
          <a:lstStyle>
            <a:lvl1pPr defTabSz="917450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5835B4FC-8C59-D444-A572-EDC9194A91E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28" tIns="45865" rIns="91728" bIns="45865" numCol="1" anchor="t" anchorCtr="0" compatLnSpc="1">
            <a:prstTxWarp prst="textNoShape">
              <a:avLst/>
            </a:prstTxWarp>
          </a:bodyPr>
          <a:lstStyle>
            <a:lvl1pPr algn="r" defTabSz="917450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26F466B7-3220-7349-B47C-AE1F98F416C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28" tIns="45865" rIns="91728" bIns="45865" numCol="1" anchor="b" anchorCtr="0" compatLnSpc="1">
            <a:prstTxWarp prst="textNoShape">
              <a:avLst/>
            </a:prstTxWarp>
          </a:bodyPr>
          <a:lstStyle>
            <a:lvl1pPr defTabSz="917450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1321F80F-9065-2445-986A-AC450EA6E5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28" tIns="45865" rIns="91728" bIns="45865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fld id="{DE364037-1F93-C74B-897C-F7D16206329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C3CABBC2-43A7-554D-AEC1-156A72D3FF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FB7C333-1845-6248-A71C-3807F49C879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24D59C7-7CEB-3D47-AC67-C8B2A0AF99F3}" type="datetimeFigureOut">
              <a:rPr lang="de-DE"/>
              <a:pPr>
                <a:defRPr/>
              </a:pPr>
              <a:t>01.02.2022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CDDB7678-5DD3-1D47-B3CE-0D5FA0A21BB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5C34BC30-67DD-D54F-847F-AA777C814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524077-3E3B-0649-B7E3-016B461EFD5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0F4127-0949-EC4F-A1B8-DFEC977DFE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2B8359-A924-6D41-9606-1BC7A5280A8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>
            <a:extLst>
              <a:ext uri="{FF2B5EF4-FFF2-40B4-BE49-F238E27FC236}">
                <a16:creationId xmlns:a16="http://schemas.microsoft.com/office/drawing/2014/main" id="{1C593DF5-867A-5642-B7A7-FCD8255E9B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izenplatzhalter 2">
            <a:extLst>
              <a:ext uri="{FF2B5EF4-FFF2-40B4-BE49-F238E27FC236}">
                <a16:creationId xmlns:a16="http://schemas.microsoft.com/office/drawing/2014/main" id="{D8405781-B6F2-D74C-8D35-E5D06B6631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/>
          </a:p>
        </p:txBody>
      </p:sp>
      <p:sp>
        <p:nvSpPr>
          <p:cNvPr id="18436" name="Foliennummernplatzhalter 3">
            <a:extLst>
              <a:ext uri="{FF2B5EF4-FFF2-40B4-BE49-F238E27FC236}">
                <a16:creationId xmlns:a16="http://schemas.microsoft.com/office/drawing/2014/main" id="{BA7D59AF-82E7-6D47-B241-97D73BA8D0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157055-7FCD-804F-A407-08272B1A9331}" type="slidenum">
              <a:rPr lang="de-DE" altLang="de-DE"/>
              <a:pPr/>
              <a:t>12</a:t>
            </a:fld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04093D2-56B9-D746-847D-A5DE5F47401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77C59B74-0FE6-AE4D-9C49-B2A6545DF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de-DE" altLang="de-DE" sz="2400">
                <a:latin typeface="Times New Roman" pitchFamily="18" charset="0"/>
              </a:endParaRPr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FCA3AF65-B18B-8B4C-826A-4DABB85FFB1D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de-DE" altLang="de-DE" sz="2400">
                <a:latin typeface="Times New Roman" pitchFamily="18" charset="0"/>
              </a:endParaRPr>
            </a:p>
          </p:txBody>
        </p:sp>
      </p:grpSp>
      <p:grpSp>
        <p:nvGrpSpPr>
          <p:cNvPr id="7" name="Group 5">
            <a:extLst>
              <a:ext uri="{FF2B5EF4-FFF2-40B4-BE49-F238E27FC236}">
                <a16:creationId xmlns:a16="http://schemas.microsoft.com/office/drawing/2014/main" id="{9230FF6C-CBE9-5744-BCDF-BFD8DBE2B6BE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>
              <a:extLst>
                <a:ext uri="{FF2B5EF4-FFF2-40B4-BE49-F238E27FC236}">
                  <a16:creationId xmlns:a16="http://schemas.microsoft.com/office/drawing/2014/main" id="{195879CF-0F6A-E94E-9610-D9B3E9CFC2C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9" name="AutoShape 7">
              <a:extLst>
                <a:ext uri="{FF2B5EF4-FFF2-40B4-BE49-F238E27FC236}">
                  <a16:creationId xmlns:a16="http://schemas.microsoft.com/office/drawing/2014/main" id="{A790D77A-670D-784C-AE18-8309DB99A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</p:grpSp>
      <p:sp>
        <p:nvSpPr>
          <p:cNvPr id="1639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639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8C37A2-9CB4-5C45-9E7E-98DA8ACB96B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D0178E-B3EB-2045-98E2-7D00308633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768443-A719-C149-8918-BDF6B6A064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0FC80FC2-89AB-F447-B91E-B9F5B82D569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8789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B3A6532-90BB-8C4D-BAFB-27F1D2520B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B8D2DE9-7C98-CE4C-B5F4-A2C2838D1A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4637B48-ACFF-1242-B005-9CC62B88EB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2E022E-1577-C44A-B5B5-89CEF0DD3D1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8373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BEA6CAD-B812-B642-9CE9-41A929296F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D4D91F9-E737-F942-B232-0E8685233B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3253566-87E9-744D-8B4D-02A7D2EC6F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54CF6F-BADA-2549-B6A0-C3B571C2A66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7311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FA7C3CD-C0D1-D848-9347-4208A24264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4292FB6-3744-DB4F-B2D0-8EA2D78DF0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60A3F93-9B65-0949-93A8-8D5AAE2B1E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AB326D-31F6-604C-A933-4BA5D4615A2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1475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2BBFAF8-0168-014B-A172-773EC679A6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A34CDCD-3E4A-7B46-ACB8-01AABD39C1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B3A1830-A4BC-7F42-89A4-D1D33FB662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DEC75E-5596-8F42-8B09-56F779EC0CC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3513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A0C76D8-D9CE-8847-BF2A-35EACFF036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8C40D0F-010A-6E4A-9BB2-F0A06BAE68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D94366A-3829-424B-AA61-64BA5AC355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D8D624-2D5D-A04B-82FB-F84096D8A15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702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BE0E4EF-0913-4243-8EE3-7E7C118FB9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19B18499-E742-CE4A-A4C9-B7115EBA13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9AA07EB-D496-644D-AA3F-018A60BE22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E9FFEC-E869-304E-871A-F4FCADABB4C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8729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BFDA1C40-6296-AE42-B6FB-C505E1C7C2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754B978-669B-9042-A05F-960F2EDFDE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C305648-67A5-A144-B2DD-F0EC79CD6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80DA1-6A23-2242-99A8-9DD56496FE8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1021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A6FFB3DB-CBB2-8346-8858-3F497793C9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602687FA-3262-D846-9AB7-F4276F5FEF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A385CB82-5957-9747-9490-242D08DF57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C6B2E4-178D-574A-916A-93DC7344B46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9072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6381C1F-2C49-BF46-A43A-D798FC77ED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D424604-043C-B346-907E-092294E594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39FD1F0-EB57-304E-A0A7-98ECA0864C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AE0274-71ED-4442-BFF1-9E79971D4E4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8683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AC92A43-D8C9-AF41-A513-BD6B9EDD3A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3586CC7-395A-E844-ADB9-1F46F77A6C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78B757D-D581-B942-B34A-69C49F0455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7AAC79-2BA1-6C45-B29A-78746B61A05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6909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0675535-28C9-F84F-9B96-E2F59C9ABAD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05753E1F-E15F-D048-91CD-93949F8E1AA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>
                <a:extLst>
                  <a:ext uri="{FF2B5EF4-FFF2-40B4-BE49-F238E27FC236}">
                    <a16:creationId xmlns:a16="http://schemas.microsoft.com/office/drawing/2014/main" id="{9FCDB15C-2F5F-0041-9AE1-1058CF80514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/>
              </a:p>
            </p:txBody>
          </p:sp>
          <p:sp>
            <p:nvSpPr>
              <p:cNvPr id="1037" name="Freeform 5">
                <a:extLst>
                  <a:ext uri="{FF2B5EF4-FFF2-40B4-BE49-F238E27FC236}">
                    <a16:creationId xmlns:a16="http://schemas.microsoft.com/office/drawing/2014/main" id="{9844CF5D-73EC-674C-ABFF-1F8778F5D39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de-DE"/>
              </a:p>
            </p:txBody>
          </p:sp>
        </p:grpSp>
        <p:grpSp>
          <p:nvGrpSpPr>
            <p:cNvPr id="1033" name="Group 6">
              <a:extLst>
                <a:ext uri="{FF2B5EF4-FFF2-40B4-BE49-F238E27FC236}">
                  <a16:creationId xmlns:a16="http://schemas.microsoft.com/office/drawing/2014/main" id="{BFA4BC6E-EC8F-A04A-BE39-418DDF536D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>
                <a:extLst>
                  <a:ext uri="{FF2B5EF4-FFF2-40B4-BE49-F238E27FC236}">
                    <a16:creationId xmlns:a16="http://schemas.microsoft.com/office/drawing/2014/main" id="{978E6D4C-BE61-AF47-AAC3-67494531D0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/>
              </a:p>
            </p:txBody>
          </p:sp>
          <p:sp>
            <p:nvSpPr>
              <p:cNvPr id="1035" name="AutoShape 8">
                <a:extLst>
                  <a:ext uri="{FF2B5EF4-FFF2-40B4-BE49-F238E27FC236}">
                    <a16:creationId xmlns:a16="http://schemas.microsoft.com/office/drawing/2014/main" id="{431E1DAB-8C3D-6A46-A023-3F1E84D9C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/>
              </a:p>
            </p:txBody>
          </p:sp>
        </p:grpSp>
      </p:grpSp>
      <p:sp>
        <p:nvSpPr>
          <p:cNvPr id="1027" name="AutoShape 9">
            <a:extLst>
              <a:ext uri="{FF2B5EF4-FFF2-40B4-BE49-F238E27FC236}">
                <a16:creationId xmlns:a16="http://schemas.microsoft.com/office/drawing/2014/main" id="{0D764677-2DFE-2548-8285-1E3297259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5E9403C1-388A-5F48-9AA6-0EB56C0B13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5371" name="Rectangle 11">
            <a:extLst>
              <a:ext uri="{FF2B5EF4-FFF2-40B4-BE49-F238E27FC236}">
                <a16:creationId xmlns:a16="http://schemas.microsoft.com/office/drawing/2014/main" id="{DD6185DB-9394-8544-B8BD-0AE21AB7D37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72" name="Rectangle 12">
            <a:extLst>
              <a:ext uri="{FF2B5EF4-FFF2-40B4-BE49-F238E27FC236}">
                <a16:creationId xmlns:a16="http://schemas.microsoft.com/office/drawing/2014/main" id="{BD039C69-B5F4-3A4C-BEF4-B0DF801C9CC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73" name="Rectangle 13">
            <a:extLst>
              <a:ext uri="{FF2B5EF4-FFF2-40B4-BE49-F238E27FC236}">
                <a16:creationId xmlns:a16="http://schemas.microsoft.com/office/drawing/2014/main" id="{DE4DF598-E533-7949-952A-D746C51AFC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AC7EA5A0-622F-A647-B9A0-3C6B65ECCCC4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>
            <a:extLst>
              <a:ext uri="{FF2B5EF4-FFF2-40B4-BE49-F238E27FC236}">
                <a16:creationId xmlns:a16="http://schemas.microsoft.com/office/drawing/2014/main" id="{355378E2-7EEE-BE4B-B93D-2EDE0DB19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60350"/>
            <a:ext cx="6553200" cy="643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extLst>
              <a:ext uri="{FF2B5EF4-FFF2-40B4-BE49-F238E27FC236}">
                <a16:creationId xmlns:a16="http://schemas.microsoft.com/office/drawing/2014/main" id="{5D07058E-50FA-3B48-BF79-31BEEE6B60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938213"/>
          </a:xfrm>
        </p:spPr>
        <p:txBody>
          <a:bodyPr/>
          <a:lstStyle/>
          <a:p>
            <a:pPr eaLnBrk="1" hangingPunct="1"/>
            <a:r>
              <a:rPr lang="de-DE" altLang="de-DE" sz="3200" dirty="0"/>
              <a:t>Eingangsstufe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42D3750-3D37-B548-BD28-505EEA71A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1"/>
            <a:ext cx="7766248" cy="4163143"/>
          </a:xfrm>
        </p:spPr>
        <p:txBody>
          <a:bodyPr/>
          <a:lstStyle/>
          <a:p>
            <a:pPr eaLnBrk="1" hangingPunct="1"/>
            <a:r>
              <a:rPr lang="de-DE" altLang="de-DE" sz="2000" dirty="0"/>
              <a:t>In </a:t>
            </a:r>
            <a:r>
              <a:rPr lang="de-DE" altLang="de-DE" sz="2000" dirty="0" err="1"/>
              <a:t>Eddersheim</a:t>
            </a:r>
            <a:r>
              <a:rPr lang="de-DE" altLang="de-DE" sz="2000" dirty="0"/>
              <a:t> lebende Kinder gehen ein Jahr früher in die Schule, anstatt mit 6 schon mit 5 Jahren.</a:t>
            </a:r>
          </a:p>
          <a:p>
            <a:pPr eaLnBrk="1" hangingPunct="1"/>
            <a:r>
              <a:rPr lang="de-DE" altLang="de-DE" sz="2000" dirty="0"/>
              <a:t>Alle Kinder, die am 30. Juni des laufenden Jahres das 5. Lebensjahr vollendet haben, werden in der Regel in die Eingangsstufe aufgenommen.</a:t>
            </a:r>
          </a:p>
          <a:p>
            <a:pPr eaLnBrk="1" hangingPunct="1"/>
            <a:r>
              <a:rPr lang="de-DE" altLang="de-DE" sz="2000" dirty="0"/>
              <a:t>Kann-Kind Einschulungen sind nicht vorgesehen.</a:t>
            </a:r>
          </a:p>
          <a:p>
            <a:pPr eaLnBrk="1" hangingPunct="1"/>
            <a:r>
              <a:rPr lang="de-DE" altLang="de-DE" sz="2000" dirty="0"/>
              <a:t>Die </a:t>
            </a:r>
            <a:r>
              <a:rPr lang="de-DE" altLang="de-DE" sz="2000" dirty="0" smtClean="0"/>
              <a:t> zwei Jahre der Eingangsstufe können </a:t>
            </a:r>
            <a:r>
              <a:rPr lang="de-DE" altLang="de-DE" sz="2000" dirty="0"/>
              <a:t>jedoch in einem, in zwei oder in drei Jahren durchlaufen werden.</a:t>
            </a:r>
          </a:p>
          <a:p>
            <a:pPr eaLnBrk="1" hangingPunct="1"/>
            <a:r>
              <a:rPr lang="de-DE" altLang="de-DE" sz="2000" dirty="0"/>
              <a:t>In den Eingangsstufenklassen arbeiten Sozialpädagoginnen und Grundschullehrkräfte in einem Team zusammen</a:t>
            </a:r>
            <a:r>
              <a:rPr lang="de-DE" altLang="de-DE" sz="2000" dirty="0" smtClean="0"/>
              <a:t>.</a:t>
            </a:r>
          </a:p>
          <a:p>
            <a:pPr eaLnBrk="1" hangingPunct="1"/>
            <a:r>
              <a:rPr lang="de-DE" altLang="de-DE" sz="2000" dirty="0" smtClean="0"/>
              <a:t>Die E1-Kinder werden zusätzlich durch </a:t>
            </a:r>
            <a:r>
              <a:rPr lang="de-DE" altLang="de-DE" sz="2000" dirty="0" err="1" smtClean="0"/>
              <a:t>FSJler</a:t>
            </a:r>
            <a:r>
              <a:rPr lang="de-DE" altLang="de-DE" sz="2000" dirty="0" smtClean="0"/>
              <a:t>*innen unterstützt.</a:t>
            </a:r>
            <a:endParaRPr lang="de-DE" altLang="de-DE" sz="2000" dirty="0"/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93736D78-E55E-9A48-ACEB-661E6C3AA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89038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extLst>
              <a:ext uri="{FF2B5EF4-FFF2-40B4-BE49-F238E27FC236}">
                <a16:creationId xmlns:a16="http://schemas.microsoft.com/office/drawing/2014/main" id="{36FCF2CF-6DA1-814C-A658-43619EDE32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2800" y="692150"/>
            <a:ext cx="7924800" cy="1296988"/>
          </a:xfrm>
        </p:spPr>
        <p:txBody>
          <a:bodyPr/>
          <a:lstStyle/>
          <a:p>
            <a:pPr eaLnBrk="1" hangingPunct="1"/>
            <a:r>
              <a:rPr lang="de-DE" altLang="de-DE" sz="3200" dirty="0"/>
              <a:t>Einstieg in den Ganztag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1FA3DF9-D53B-2743-8983-51EED62AE4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2800" y="2636912"/>
            <a:ext cx="7791648" cy="331174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DE" altLang="de-DE" sz="2000" dirty="0"/>
              <a:t>Wir sind auf einem guten Weg:</a:t>
            </a:r>
          </a:p>
          <a:p>
            <a:pPr eaLnBrk="1" hangingPunct="1"/>
            <a:r>
              <a:rPr lang="de-DE" altLang="de-DE" sz="2000" dirty="0"/>
              <a:t>Seit Beginn 2009/2010 Schule mit Pädagogischer Mittagsbetreuung, </a:t>
            </a:r>
            <a:r>
              <a:rPr lang="de-DE" altLang="de-DE" sz="2000" i="1" dirty="0"/>
              <a:t>„Ganztagsschule mit Profil 1“</a:t>
            </a:r>
          </a:p>
          <a:p>
            <a:pPr eaLnBrk="1" hangingPunct="1"/>
            <a:r>
              <a:rPr lang="de-DE" altLang="de-DE" sz="2000" dirty="0"/>
              <a:t>Antrag auf Erweiterung zur </a:t>
            </a:r>
            <a:r>
              <a:rPr lang="de-DE" altLang="de-DE" sz="2000" i="1" dirty="0"/>
              <a:t>„Offenen Ganztagsschule“</a:t>
            </a:r>
          </a:p>
          <a:p>
            <a:pPr eaLnBrk="1" hangingPunct="1"/>
            <a:r>
              <a:rPr lang="de-DE" altLang="de-DE" sz="2000" dirty="0"/>
              <a:t>Seit 2015/2016 Umsetzung </a:t>
            </a:r>
            <a:r>
              <a:rPr lang="de-DE" altLang="de-DE" sz="2000" i="1" dirty="0"/>
              <a:t>„Profil 2 ganztägig arbeitender Schulen“</a:t>
            </a:r>
            <a:r>
              <a:rPr lang="de-DE" altLang="de-DE" sz="2000" dirty="0"/>
              <a:t>, </a:t>
            </a:r>
          </a:p>
          <a:p>
            <a:pPr eaLnBrk="1" hangingPunct="1"/>
            <a:r>
              <a:rPr lang="de-DE" altLang="de-DE" sz="2000" dirty="0" smtClean="0"/>
              <a:t>Entwicklung </a:t>
            </a:r>
            <a:r>
              <a:rPr lang="de-DE" altLang="de-DE" sz="2000" dirty="0"/>
              <a:t>von individuellen Lernzeiten </a:t>
            </a:r>
            <a:r>
              <a:rPr lang="de-DE" altLang="de-DE" sz="2000" b="1" dirty="0"/>
              <a:t>– </a:t>
            </a:r>
            <a:r>
              <a:rPr lang="de-DE" altLang="de-DE" sz="2000" b="1" dirty="0" smtClean="0"/>
              <a:t>keine herkömmlichen </a:t>
            </a:r>
            <a:r>
              <a:rPr lang="de-DE" altLang="de-DE" sz="2000" b="1" dirty="0"/>
              <a:t>Hausaufgaben </a:t>
            </a:r>
            <a:r>
              <a:rPr lang="de-DE" altLang="de-DE" sz="2000" dirty="0" smtClean="0"/>
              <a:t>(Jedoch werden tägliches (Vor)Lesen </a:t>
            </a:r>
            <a:r>
              <a:rPr lang="de-DE" altLang="de-DE" sz="2000" dirty="0"/>
              <a:t>und </a:t>
            </a:r>
            <a:r>
              <a:rPr lang="de-DE" altLang="de-DE" sz="2000" dirty="0" smtClean="0"/>
              <a:t>tägliche Übungen </a:t>
            </a:r>
            <a:r>
              <a:rPr lang="de-DE" altLang="de-DE" sz="2000" dirty="0"/>
              <a:t>wie z.B. das </a:t>
            </a:r>
            <a:r>
              <a:rPr lang="de-DE" altLang="de-DE" sz="2000" dirty="0" smtClean="0"/>
              <a:t>Kopfrechnen weiterhin erwartet.)</a:t>
            </a:r>
            <a:endParaRPr lang="de-DE" altLang="de-DE" sz="2000" dirty="0"/>
          </a:p>
          <a:p>
            <a:pPr eaLnBrk="1" hangingPunct="1"/>
            <a:endParaRPr lang="de-DE" altLang="de-D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extLst>
              <a:ext uri="{FF2B5EF4-FFF2-40B4-BE49-F238E27FC236}">
                <a16:creationId xmlns:a16="http://schemas.microsoft.com/office/drawing/2014/main" id="{F07DA00D-7BB4-1944-81EF-D6D922B86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82675"/>
          </a:xfrm>
        </p:spPr>
        <p:txBody>
          <a:bodyPr/>
          <a:lstStyle/>
          <a:p>
            <a:pPr eaLnBrk="1" hangingPunct="1"/>
            <a:r>
              <a:rPr lang="de-DE" altLang="de-DE" sz="3200" dirty="0"/>
              <a:t>Weitere Förderangebote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3363046E-3C14-6E43-9AA5-117DAB2363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276872"/>
            <a:ext cx="8167688" cy="403244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de-DE" altLang="de-DE" sz="2400" dirty="0"/>
          </a:p>
          <a:p>
            <a:pPr eaLnBrk="1" hangingPunct="1">
              <a:defRPr/>
            </a:pPr>
            <a:r>
              <a:rPr lang="de-DE" altLang="de-DE" sz="1800" b="1" dirty="0"/>
              <a:t>Vorlaufkurs</a:t>
            </a:r>
            <a:r>
              <a:rPr lang="de-DE" altLang="de-DE" sz="1800" dirty="0"/>
              <a:t> für Kinder, die eine zusätzliche Förderung der sprachlichen Fertigkeiten benötigen</a:t>
            </a:r>
          </a:p>
          <a:p>
            <a:pPr eaLnBrk="1" hangingPunct="1">
              <a:defRPr/>
            </a:pPr>
            <a:r>
              <a:rPr lang="de-DE" altLang="de-DE" sz="1800" b="1" dirty="0"/>
              <a:t>Intensivkurs Deutsch </a:t>
            </a:r>
            <a:r>
              <a:rPr lang="de-DE" altLang="de-DE" sz="1800" dirty="0"/>
              <a:t>für </a:t>
            </a:r>
            <a:r>
              <a:rPr lang="de-DE" altLang="de-DE" sz="1800" dirty="0" smtClean="0"/>
              <a:t>Seiteneinsteiger*innen </a:t>
            </a:r>
            <a:r>
              <a:rPr lang="de-DE" altLang="de-DE" sz="1800" dirty="0"/>
              <a:t>und Flüchtlingskinder</a:t>
            </a:r>
          </a:p>
          <a:p>
            <a:pPr eaLnBrk="1" hangingPunct="1">
              <a:defRPr/>
            </a:pPr>
            <a:r>
              <a:rPr lang="de-DE" altLang="de-DE" sz="1800" b="1" dirty="0" err="1"/>
              <a:t>Vestibulärprogramm</a:t>
            </a:r>
            <a:r>
              <a:rPr lang="de-DE" altLang="de-DE" sz="1800" b="1" dirty="0"/>
              <a:t> </a:t>
            </a:r>
            <a:r>
              <a:rPr lang="de-DE" altLang="de-DE" sz="1800" dirty="0"/>
              <a:t>- Tägliches Bewegungsprogramm zur Förderung des Gleichgewichts und somit der kognitiven Fähigkeiten</a:t>
            </a:r>
          </a:p>
          <a:p>
            <a:pPr eaLnBrk="1" hangingPunct="1">
              <a:defRPr/>
            </a:pPr>
            <a:r>
              <a:rPr lang="de-DE" altLang="de-DE" sz="1800" b="1" dirty="0"/>
              <a:t>Trainingsprogramm Hören-Lauschen-Lernen </a:t>
            </a:r>
            <a:r>
              <a:rPr lang="de-DE" altLang="de-DE" sz="1800" dirty="0"/>
              <a:t>-</a:t>
            </a:r>
            <a:r>
              <a:rPr lang="de-DE" altLang="de-DE" sz="1800" b="1" dirty="0"/>
              <a:t> </a:t>
            </a:r>
            <a:r>
              <a:rPr lang="de-DE" altLang="de-DE" sz="1800" dirty="0"/>
              <a:t>„Phonologische Bewusstheit“ als Grundlage zum Schreiben und Lesen lernen</a:t>
            </a:r>
          </a:p>
          <a:p>
            <a:pPr>
              <a:defRPr/>
            </a:pPr>
            <a:r>
              <a:rPr lang="de-DE" altLang="de-DE" sz="1800" b="1" dirty="0"/>
              <a:t>Klassenflöten</a:t>
            </a:r>
            <a:r>
              <a:rPr lang="de-DE" altLang="de-DE" sz="1800" dirty="0"/>
              <a:t> ab </a:t>
            </a:r>
            <a:r>
              <a:rPr lang="de-DE" altLang="de-DE" sz="1800" dirty="0" smtClean="0"/>
              <a:t>E2 (wegen Corona momentan ausgesetzt)</a:t>
            </a:r>
          </a:p>
          <a:p>
            <a:pPr>
              <a:defRPr/>
            </a:pPr>
            <a:r>
              <a:rPr lang="de-DE" altLang="de-DE" sz="1800" b="1" dirty="0" smtClean="0"/>
              <a:t>Löwenstark</a:t>
            </a:r>
            <a:r>
              <a:rPr lang="de-DE" altLang="de-DE" sz="1800" dirty="0" smtClean="0"/>
              <a:t>-Programm (9 Unterrichtsstunden für alle Klassen der Schule, bei Bedarf auch in der </a:t>
            </a:r>
            <a:r>
              <a:rPr lang="de-DE" altLang="de-DE" sz="1800" dirty="0" smtClean="0"/>
              <a:t>Eingangsstufe als Doppelbesetzung)</a:t>
            </a:r>
            <a:endParaRPr lang="de-DE" altLang="de-DE" sz="1800" dirty="0" smtClean="0"/>
          </a:p>
          <a:p>
            <a:pPr marL="0" indent="0">
              <a:buNone/>
              <a:defRPr/>
            </a:pPr>
            <a:endParaRPr lang="de-DE" altLang="de-DE" sz="2000" dirty="0"/>
          </a:p>
          <a:p>
            <a:pPr marL="0" indent="0" eaLnBrk="1" hangingPunct="1">
              <a:buNone/>
              <a:defRPr/>
            </a:pPr>
            <a:endParaRPr lang="de-DE" altLang="de-DE" sz="20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de-DE" altLang="de-DE" sz="24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de-DE" altLang="de-DE" sz="2400" dirty="0"/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B6A9E5D6-2A1F-9C49-BE4B-1D8D47375B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89038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315" name="Group 523">
            <a:extLst>
              <a:ext uri="{FF2B5EF4-FFF2-40B4-BE49-F238E27FC236}">
                <a16:creationId xmlns:a16="http://schemas.microsoft.com/office/drawing/2014/main" id="{E27D68E2-A0F3-BC48-97A8-5ABBDB078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25485"/>
              </p:ext>
            </p:extLst>
          </p:nvPr>
        </p:nvGraphicFramePr>
        <p:xfrm>
          <a:off x="873070" y="2915243"/>
          <a:ext cx="7632700" cy="3387485"/>
        </p:xfrm>
        <a:graphic>
          <a:graphicData uri="http://schemas.openxmlformats.org/drawingml/2006/table">
            <a:tbl>
              <a:tblPr/>
              <a:tblGrid>
                <a:gridCol w="1080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15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9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Montag</a:t>
                      </a: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Dienstag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Mittwoch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Donnerstag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Freitag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8.00 -   8.45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Frühkinder 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Vorlaufkurs 1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Frühkinder 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Vorlaufkurs 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alle Kinder der Klasse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Frühkinder 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Vorlaufkurs 1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Frühkinder 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Vorlaufkurs 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8.45 -   9.30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alle Kinder der Klasse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alle Kinder der Klasse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alle Kinder der Klasse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alle Kinder der Klasse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alle Kinder der Klasse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9.30 - 10.00</a:t>
                      </a: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Pause 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Frühstück</a:t>
                      </a:r>
                      <a:endParaRPr kumimoji="0" lang="de-DE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Pause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Frühstück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Pause 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Frühstück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Pause 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Frühstück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Pause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Frühstück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10.00 - 10.45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alle Kinder der Klasse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alle Kinder der Klasse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alle Kinder der Klasse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alle Kinder der Klasse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alle Kinder der Klasse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2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10.45 - 11.30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alle Kinder der Klasse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alle Kinder der Klasse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alle Kinder der Klasse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alle Kinder der Klasse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alle Kinder der Klasse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11.30 - 11.45</a:t>
                      </a: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Pause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Pause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Pause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Pause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11.45 - 12.30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Spätkinder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Vorlaufkurs 2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Spätkinder 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Vorlaufkurs 2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Spätkinder 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Vorlaufkurs 2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Spätkinder 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Vorlaufkurs 2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9524" name="Picture 526">
            <a:extLst>
              <a:ext uri="{FF2B5EF4-FFF2-40B4-BE49-F238E27FC236}">
                <a16:creationId xmlns:a16="http://schemas.microsoft.com/office/drawing/2014/main" id="{DFE8079D-6665-4142-8F8E-F7B229006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89038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AC26C67D-68A2-D246-9806-2254E19D5F81}"/>
              </a:ext>
            </a:extLst>
          </p:cNvPr>
          <p:cNvSpPr txBox="1"/>
          <p:nvPr/>
        </p:nvSpPr>
        <p:spPr>
          <a:xfrm>
            <a:off x="852542" y="2420889"/>
            <a:ext cx="8291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1400" dirty="0"/>
              <a:t>Es gibt Zeiten am Vormittag, in denen nur die Hälfte der Kinder anwesend ist</a:t>
            </a:r>
            <a:r>
              <a:rPr lang="de-DE" altLang="de-DE" sz="1400" dirty="0" smtClean="0"/>
              <a:t>. Der Plan für die ersten Wochen:</a:t>
            </a:r>
            <a:endParaRPr lang="de-DE" sz="1400" dirty="0"/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92F4251C-090C-E04F-9D3F-33050268C3F1}"/>
              </a:ext>
            </a:extLst>
          </p:cNvPr>
          <p:cNvSpPr txBox="1">
            <a:spLocks noChangeArrowheads="1"/>
          </p:cNvSpPr>
          <p:nvPr/>
        </p:nvSpPr>
        <p:spPr>
          <a:xfrm>
            <a:off x="823258" y="1018824"/>
            <a:ext cx="7924800" cy="1082675"/>
          </a:xfrm>
          <a:prstGeom prst="roundRect">
            <a:avLst>
              <a:gd name="adj" fmla="val 21667"/>
            </a:avLst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3200" kern="0" dirty="0" smtClean="0"/>
              <a:t>Unterrichtszeiten in der E1</a:t>
            </a:r>
            <a:endParaRPr lang="de-DE" altLang="de-DE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2C7711-5E0B-7543-BE13-F392A1EE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Pädagogische Struktur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0C51B7AC-50A1-FF45-A8C3-E6DA883B19DD}"/>
              </a:ext>
            </a:extLst>
          </p:cNvPr>
          <p:cNvSpPr/>
          <p:nvPr/>
        </p:nvSpPr>
        <p:spPr>
          <a:xfrm>
            <a:off x="1100219" y="3789040"/>
            <a:ext cx="7056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000" dirty="0"/>
              <a:t>Um dem Alter und der Entwicklung der Kinder Rechnung zu tragen, ist der Vormittag rhythmisiert. </a:t>
            </a:r>
          </a:p>
          <a:p>
            <a:pPr eaLnBrk="1" hangingPunct="1"/>
            <a:endParaRPr lang="de-DE" altLang="de-DE" sz="20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000" dirty="0"/>
              <a:t>Lernen und angeleitetes Spielen wechseln sich ab. </a:t>
            </a:r>
          </a:p>
          <a:p>
            <a:pPr eaLnBrk="1" hangingPunct="1"/>
            <a:endParaRPr lang="de-DE" altLang="de-DE" sz="20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000" dirty="0"/>
              <a:t>Die Lerninhalte richten sich nach einem Jahresplan.  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8785398-8A1E-4F47-9C02-6CE20A695E57}"/>
              </a:ext>
            </a:extLst>
          </p:cNvPr>
          <p:cNvSpPr/>
          <p:nvPr/>
        </p:nvSpPr>
        <p:spPr>
          <a:xfrm>
            <a:off x="1115616" y="2636912"/>
            <a:ext cx="75711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000" b="1" dirty="0"/>
              <a:t>E1 und E2 sind eine Einheit und entsprechen zusammen einer regulären 1. Klasse.</a:t>
            </a:r>
          </a:p>
        </p:txBody>
      </p:sp>
    </p:spTree>
    <p:extLst>
      <p:ext uri="{BB962C8B-B14F-4D97-AF65-F5344CB8AC3E}">
        <p14:creationId xmlns:p14="http://schemas.microsoft.com/office/powerpoint/2010/main" val="1792954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extLst>
              <a:ext uri="{FF2B5EF4-FFF2-40B4-BE49-F238E27FC236}">
                <a16:creationId xmlns:a16="http://schemas.microsoft.com/office/drawing/2014/main" id="{B396EFF7-E005-8445-A3AE-C9A33D23D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 dirty="0"/>
              <a:t>Stundentafel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ACFCBAB5-5730-9742-A0C7-BB35B91DF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20888"/>
            <a:ext cx="7848600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 b="1" dirty="0"/>
              <a:t>Stundentafel einer regulären 1. Klasse:  21 Stunden à 45 Minuten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000" dirty="0"/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r>
              <a:rPr lang="de-DE" altLang="de-DE" sz="1600" dirty="0"/>
              <a:t>Zu Beginn des Schulbesuchsjahres der E1, erhält jedes Kind eine Unterrichtsstunde pro Woche zu wenig Unterricht</a:t>
            </a:r>
            <a:r>
              <a:rPr lang="de-DE" altLang="de-DE" sz="1600" dirty="0" smtClean="0"/>
              <a:t>.</a:t>
            </a:r>
            <a:endParaRPr lang="de-DE" altLang="de-DE" sz="1600" dirty="0"/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r>
              <a:rPr lang="de-DE" altLang="de-DE" sz="1600" dirty="0" smtClean="0"/>
              <a:t>Die </a:t>
            </a:r>
            <a:r>
              <a:rPr lang="de-DE" altLang="de-DE" sz="1600" dirty="0"/>
              <a:t>Wochenstundenzahl erhöht sich jedoch kontinuierlich</a:t>
            </a:r>
            <a:r>
              <a:rPr lang="de-DE" altLang="de-DE" sz="1600" dirty="0" smtClean="0"/>
              <a:t>.</a:t>
            </a:r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r>
              <a:rPr lang="de-DE" altLang="de-DE" sz="1600" dirty="0" smtClean="0"/>
              <a:t>Nach den Weihnachtsferien kommt in der E1 eine weitere Unterrichtsstunde hinzu (der 2. Großgruppentag). </a:t>
            </a:r>
            <a:endParaRPr lang="de-DE" altLang="de-DE" sz="1600" dirty="0"/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r>
              <a:rPr lang="de-DE" altLang="de-DE" sz="1600" dirty="0" smtClean="0"/>
              <a:t>Nach den Osterferien kommt in der E1 der 3. Großgruppentag. Nun erhält jedes Kind bereits eine Stunde zu viel Unterricht. </a:t>
            </a:r>
            <a:endParaRPr lang="de-DE" altLang="de-DE" sz="1600" dirty="0"/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r>
              <a:rPr lang="de-DE" altLang="de-DE" sz="1600" dirty="0" smtClean="0"/>
              <a:t>Mit der Einführung des 4. Großgruppentages in der E2 erhält jedes Kind 2 Stunden zu viel Unterricht.</a:t>
            </a:r>
            <a:endParaRPr lang="de-DE" altLang="de-DE" sz="1600" b="1" dirty="0"/>
          </a:p>
          <a:p>
            <a:pPr marL="285750" indent="-285750" eaLnBrk="1" hangingPunct="1">
              <a:spcBef>
                <a:spcPct val="0"/>
              </a:spcBef>
              <a:buClrTx/>
              <a:buSzTx/>
            </a:pPr>
            <a:r>
              <a:rPr lang="de-DE" altLang="de-DE" sz="1600" dirty="0"/>
              <a:t>Am Ende der E2 haben die Kinder insgesamt (E1+E2) mehr Unterrichtsstunden erhalten, als eigentlich vorgesehen.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 dirty="0"/>
          </a:p>
        </p:txBody>
      </p:sp>
      <p:pic>
        <p:nvPicPr>
          <p:cNvPr id="20484" name="Picture 5">
            <a:extLst>
              <a:ext uri="{FF2B5EF4-FFF2-40B4-BE49-F238E27FC236}">
                <a16:creationId xmlns:a16="http://schemas.microsoft.com/office/drawing/2014/main" id="{FDED7905-3278-0D41-9650-DF137F22A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89038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extLst>
              <a:ext uri="{FF2B5EF4-FFF2-40B4-BE49-F238E27FC236}">
                <a16:creationId xmlns:a16="http://schemas.microsoft.com/office/drawing/2014/main" id="{24837164-7859-734E-8A1A-268554062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 dirty="0"/>
              <a:t>Termine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AD1BA22E-91B9-8B4B-B237-63E9CABE69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9592" y="2478088"/>
            <a:ext cx="7787208" cy="390324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de-DE" altLang="de-DE" sz="2000" dirty="0" smtClean="0"/>
              <a:t>14.02.2022 </a:t>
            </a:r>
            <a:r>
              <a:rPr lang="de-DE" altLang="de-DE" sz="2000" dirty="0"/>
              <a:t>– </a:t>
            </a:r>
            <a:r>
              <a:rPr lang="de-DE" altLang="de-DE" sz="2000" dirty="0" smtClean="0"/>
              <a:t>24.02.2022: </a:t>
            </a:r>
            <a:endParaRPr lang="de-DE" altLang="de-DE" sz="20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de-DE" altLang="de-DE" sz="2000" dirty="0"/>
              <a:t> </a:t>
            </a:r>
            <a:r>
              <a:rPr lang="de-DE" altLang="de-DE" sz="2000" dirty="0" smtClean="0"/>
              <a:t>    Schulanmeldung </a:t>
            </a:r>
            <a:r>
              <a:rPr lang="de-DE" altLang="de-DE" sz="2000" dirty="0"/>
              <a:t>und </a:t>
            </a:r>
            <a:r>
              <a:rPr lang="de-DE" altLang="de-DE" sz="2000" dirty="0" err="1"/>
              <a:t>Sprachstandserhebung</a:t>
            </a:r>
            <a:endParaRPr lang="de-DE" altLang="de-DE" sz="2000" dirty="0"/>
          </a:p>
          <a:p>
            <a:pPr>
              <a:lnSpc>
                <a:spcPct val="80000"/>
              </a:lnSpc>
              <a:defRPr/>
            </a:pPr>
            <a:endParaRPr lang="de-DE" altLang="de-DE" sz="2000" dirty="0"/>
          </a:p>
          <a:p>
            <a:pPr>
              <a:lnSpc>
                <a:spcPct val="80000"/>
              </a:lnSpc>
              <a:defRPr/>
            </a:pPr>
            <a:r>
              <a:rPr lang="de-DE" altLang="de-DE" sz="2000" dirty="0"/>
              <a:t>Besuche der Lehrkräfte </a:t>
            </a:r>
            <a:r>
              <a:rPr lang="de-DE" altLang="de-DE" sz="2000" dirty="0" smtClean="0"/>
              <a:t>in den Kindergärten (März/April)</a:t>
            </a:r>
            <a:endParaRPr lang="de-DE" altLang="de-DE" sz="2000" dirty="0"/>
          </a:p>
          <a:p>
            <a:pPr>
              <a:lnSpc>
                <a:spcPct val="80000"/>
              </a:lnSpc>
              <a:defRPr/>
            </a:pPr>
            <a:r>
              <a:rPr lang="de-DE" altLang="de-DE" sz="2000" dirty="0"/>
              <a:t>Amtsärztliche Untersuchung nach </a:t>
            </a:r>
            <a:r>
              <a:rPr lang="de-DE" altLang="de-DE" sz="2000" dirty="0" smtClean="0"/>
              <a:t>Bedarf (April/Mai)</a:t>
            </a:r>
          </a:p>
          <a:p>
            <a:pPr>
              <a:lnSpc>
                <a:spcPct val="80000"/>
              </a:lnSpc>
              <a:defRPr/>
            </a:pPr>
            <a:r>
              <a:rPr lang="de-DE" altLang="de-DE" sz="2000" dirty="0" smtClean="0"/>
              <a:t>Schnupper-Nachmittag (Mai)</a:t>
            </a:r>
            <a:endParaRPr lang="de-DE" altLang="de-DE" sz="20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de-DE" altLang="de-DE" sz="2000" dirty="0"/>
          </a:p>
          <a:p>
            <a:pPr>
              <a:lnSpc>
                <a:spcPct val="80000"/>
              </a:lnSpc>
              <a:defRPr/>
            </a:pPr>
            <a:r>
              <a:rPr lang="de-DE" altLang="de-DE" sz="2000" dirty="0" smtClean="0"/>
              <a:t>18.07.2022,    20.00 </a:t>
            </a:r>
            <a:r>
              <a:rPr lang="de-DE" altLang="de-DE" sz="2000" dirty="0"/>
              <a:t>Uhr:   1. </a:t>
            </a:r>
            <a:r>
              <a:rPr lang="de-DE" altLang="de-DE" sz="2000" dirty="0" smtClean="0"/>
              <a:t>Elternabend </a:t>
            </a:r>
            <a:endParaRPr lang="de-DE" altLang="de-DE" sz="2000" dirty="0"/>
          </a:p>
          <a:p>
            <a:pPr>
              <a:lnSpc>
                <a:spcPct val="80000"/>
              </a:lnSpc>
              <a:defRPr/>
            </a:pPr>
            <a:endParaRPr lang="de-DE" altLang="de-DE" sz="2000" dirty="0"/>
          </a:p>
          <a:p>
            <a:pPr>
              <a:lnSpc>
                <a:spcPct val="80000"/>
              </a:lnSpc>
              <a:defRPr/>
            </a:pPr>
            <a:r>
              <a:rPr lang="de-DE" altLang="de-DE" sz="2000" dirty="0" smtClean="0"/>
              <a:t>07.09.2022:    </a:t>
            </a:r>
            <a:r>
              <a:rPr lang="de-DE" altLang="de-DE" sz="2000" dirty="0" smtClean="0"/>
              <a:t>Einschulungsfeier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de-DE" altLang="de-DE" sz="2000" dirty="0"/>
          </a:p>
          <a:p>
            <a:pPr>
              <a:lnSpc>
                <a:spcPct val="80000"/>
              </a:lnSpc>
              <a:defRPr/>
            </a:pPr>
            <a:r>
              <a:rPr lang="de-DE" altLang="de-DE" sz="2000" dirty="0" smtClean="0"/>
              <a:t>Homepage / Terminkalender: www.eddersheimer.schule</a:t>
            </a:r>
            <a:endParaRPr lang="de-DE" altLang="de-DE" sz="20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de-DE" altLang="de-DE" sz="2000" dirty="0"/>
              <a:t>		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de-DE" altLang="de-DE" sz="2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de-DE" altLang="de-DE" sz="2400" dirty="0"/>
          </a:p>
        </p:txBody>
      </p:sp>
      <p:pic>
        <p:nvPicPr>
          <p:cNvPr id="21508" name="Picture 6">
            <a:extLst>
              <a:ext uri="{FF2B5EF4-FFF2-40B4-BE49-F238E27FC236}">
                <a16:creationId xmlns:a16="http://schemas.microsoft.com/office/drawing/2014/main" id="{5B8824FA-6D28-7547-A07C-0CFCE7C1F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89038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6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66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6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>
            <a:extLst>
              <a:ext uri="{FF2B5EF4-FFF2-40B4-BE49-F238E27FC236}">
                <a16:creationId xmlns:a16="http://schemas.microsoft.com/office/drawing/2014/main" id="{A992B914-3572-B04C-860D-F57EFFB3C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60350"/>
            <a:ext cx="6553200" cy="643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>
            <a:extLst>
              <a:ext uri="{FF2B5EF4-FFF2-40B4-BE49-F238E27FC236}">
                <a16:creationId xmlns:a16="http://schemas.microsoft.com/office/drawing/2014/main" id="{9AC7912B-D772-8843-8BE0-FAA4766779F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altLang="de-DE" sz="4800"/>
              <a:t/>
            </a:r>
            <a:br>
              <a:rPr lang="de-DE" altLang="de-DE" sz="4800"/>
            </a:br>
            <a:r>
              <a:rPr lang="de-DE" altLang="de-DE" sz="4800"/>
              <a:t>Herzlich willkommen!</a:t>
            </a:r>
            <a:br>
              <a:rPr lang="de-DE" altLang="de-DE" sz="4800"/>
            </a:br>
            <a:endParaRPr lang="de-DE" altLang="de-DE" sz="4800"/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53BDD087-DD84-AC40-B6C1-0EF5FF0ED7D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3600" y="1916113"/>
            <a:ext cx="4075113" cy="2833687"/>
          </a:xfrm>
        </p:spPr>
        <p:txBody>
          <a:bodyPr/>
          <a:lstStyle/>
          <a:p>
            <a:pPr eaLnBrk="1" hangingPunct="1"/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Informationen </a:t>
            </a:r>
            <a:r>
              <a:rPr lang="de-DE" altLang="de-DE" dirty="0" smtClean="0"/>
              <a:t>zu </a:t>
            </a:r>
            <a:r>
              <a:rPr lang="de-DE" altLang="de-DE" dirty="0"/>
              <a:t>unserer </a:t>
            </a:r>
            <a:r>
              <a:rPr lang="de-DE" altLang="de-DE" dirty="0" smtClean="0"/>
              <a:t>Eingangsstufe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Februar 2022</a:t>
            </a:r>
          </a:p>
        </p:txBody>
      </p:sp>
      <p:pic>
        <p:nvPicPr>
          <p:cNvPr id="6148" name="Picture 5">
            <a:extLst>
              <a:ext uri="{FF2B5EF4-FFF2-40B4-BE49-F238E27FC236}">
                <a16:creationId xmlns:a16="http://schemas.microsoft.com/office/drawing/2014/main" id="{DBC9BE45-5978-5C41-981F-7C905AA99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89038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extLst>
              <a:ext uri="{FF2B5EF4-FFF2-40B4-BE49-F238E27FC236}">
                <a16:creationId xmlns:a16="http://schemas.microsoft.com/office/drawing/2014/main" id="{272D739C-8D3D-FD44-BAF8-B50CD1B93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0413" y="981075"/>
            <a:ext cx="7770812" cy="1008063"/>
          </a:xfrm>
        </p:spPr>
        <p:txBody>
          <a:bodyPr/>
          <a:lstStyle/>
          <a:p>
            <a:pPr eaLnBrk="1" hangingPunct="1"/>
            <a:r>
              <a:rPr lang="de-DE" altLang="de-DE" sz="3200" dirty="0"/>
              <a:t/>
            </a:r>
            <a:br>
              <a:rPr lang="de-DE" altLang="de-DE" sz="3200" dirty="0"/>
            </a:br>
            <a:r>
              <a:rPr lang="de-DE" altLang="de-DE" sz="3200" dirty="0"/>
              <a:t/>
            </a:r>
            <a:br>
              <a:rPr lang="de-DE" altLang="de-DE" sz="3200" dirty="0"/>
            </a:br>
            <a:r>
              <a:rPr lang="de-DE" altLang="de-DE" sz="3200" dirty="0"/>
              <a:t/>
            </a:r>
            <a:br>
              <a:rPr lang="de-DE" altLang="de-DE" sz="3200" dirty="0"/>
            </a:br>
            <a:r>
              <a:rPr lang="de-DE" altLang="de-DE" sz="3200" dirty="0"/>
              <a:t>Unsere Schule in Zahlen:</a:t>
            </a:r>
            <a:endParaRPr lang="de-DE" altLang="de-DE" sz="2400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B0FE93D-E2CB-D84C-8A11-B5BA832E31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708275"/>
            <a:ext cx="7693025" cy="3378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de-DE" altLang="de-DE" sz="2000" dirty="0"/>
              <a:t>An der Eddersheimer Schule sind momentan </a:t>
            </a:r>
            <a:r>
              <a:rPr lang="de-DE" altLang="de-DE" sz="2000" b="1" dirty="0" smtClean="0"/>
              <a:t>51 </a:t>
            </a:r>
            <a:r>
              <a:rPr lang="de-DE" altLang="de-DE" sz="2000" b="1" dirty="0"/>
              <a:t>Personen </a:t>
            </a:r>
            <a:r>
              <a:rPr lang="de-DE" altLang="de-DE" sz="2000" dirty="0"/>
              <a:t>beschäftigt</a:t>
            </a:r>
            <a:r>
              <a:rPr lang="de-DE" altLang="de-DE" sz="2000" dirty="0" smtClean="0"/>
              <a:t>.</a:t>
            </a:r>
            <a:endParaRPr lang="de-DE" altLang="de-DE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2000" dirty="0" smtClean="0"/>
              <a:t>16 Grundschullehrerinnen</a:t>
            </a:r>
            <a:endParaRPr lang="de-DE" altLang="de-DE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2000" dirty="0"/>
              <a:t>5</a:t>
            </a:r>
            <a:r>
              <a:rPr lang="de-DE" altLang="de-DE" sz="2000" dirty="0" smtClean="0"/>
              <a:t> </a:t>
            </a:r>
            <a:r>
              <a:rPr lang="de-DE" altLang="de-DE" sz="2000" dirty="0"/>
              <a:t>Lehrkräfte in einem Angestelltenverhältnis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2000" dirty="0"/>
              <a:t>2 Förderschullehrerinnen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2000" dirty="0"/>
              <a:t>5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Sozialpädagog</a:t>
            </a:r>
            <a:r>
              <a:rPr lang="de-DE" altLang="de-DE" sz="2000" dirty="0" smtClean="0"/>
              <a:t>*innen mit unterschiedlichen Fachrichtungen</a:t>
            </a:r>
            <a:endParaRPr lang="de-DE" altLang="de-DE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2000" dirty="0"/>
              <a:t>1 </a:t>
            </a:r>
            <a:r>
              <a:rPr lang="de-DE" altLang="de-DE" sz="2000" dirty="0" smtClean="0"/>
              <a:t>Lehramtsreferendarin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2000" dirty="0" smtClean="0"/>
              <a:t>11 Fachkräfte</a:t>
            </a:r>
            <a:endParaRPr lang="de-DE" altLang="de-DE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2000" dirty="0"/>
              <a:t>2 </a:t>
            </a:r>
            <a:r>
              <a:rPr lang="de-DE" altLang="de-DE" sz="2000" dirty="0" err="1" smtClean="0"/>
              <a:t>FSJler</a:t>
            </a:r>
            <a:r>
              <a:rPr lang="de-DE" altLang="de-DE" sz="2000" dirty="0" smtClean="0"/>
              <a:t>*innen</a:t>
            </a:r>
            <a:endParaRPr lang="de-DE" altLang="de-DE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de-DE" sz="2000" dirty="0"/>
              <a:t>9 Teilhabeassistent*en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de-DE" altLang="de-DE" sz="2400" dirty="0"/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62433D96-2065-824F-BA89-0704593463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400" y="188913"/>
            <a:ext cx="1189038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>
            <a:extLst>
              <a:ext uri="{FF2B5EF4-FFF2-40B4-BE49-F238E27FC236}">
                <a16:creationId xmlns:a16="http://schemas.microsoft.com/office/drawing/2014/main" id="{6373BC8C-3A86-CF40-A283-27D6E07E7C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 dirty="0"/>
              <a:t>Weitere „Betriebsangehörige“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6E92221-9DA5-CE46-944A-DFC6029D1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7887" y="2473285"/>
            <a:ext cx="7726561" cy="4052059"/>
          </a:xfrm>
        </p:spPr>
        <p:txBody>
          <a:bodyPr/>
          <a:lstStyle/>
          <a:p>
            <a:pPr eaLnBrk="1" hangingPunct="1"/>
            <a:r>
              <a:rPr lang="de-DE" altLang="de-DE" sz="2000" dirty="0" smtClean="0"/>
              <a:t>14 </a:t>
            </a:r>
            <a:r>
              <a:rPr lang="de-DE" altLang="de-DE" sz="2000" dirty="0"/>
              <a:t>Betreuungskräfte in der Pädagogischen Mittagsbetreuung</a:t>
            </a:r>
          </a:p>
          <a:p>
            <a:pPr eaLnBrk="1" hangingPunct="1"/>
            <a:r>
              <a:rPr lang="de-DE" altLang="de-DE" sz="2000" dirty="0"/>
              <a:t>1 Sekretärin</a:t>
            </a:r>
          </a:p>
          <a:p>
            <a:pPr eaLnBrk="1" hangingPunct="1"/>
            <a:r>
              <a:rPr lang="de-DE" altLang="de-DE" sz="2000" dirty="0"/>
              <a:t>1 Hausmeister</a:t>
            </a:r>
          </a:p>
          <a:p>
            <a:pPr eaLnBrk="1" hangingPunct="1"/>
            <a:r>
              <a:rPr lang="de-DE" altLang="de-DE" sz="2000" dirty="0"/>
              <a:t>2 Köchinnen</a:t>
            </a:r>
          </a:p>
          <a:p>
            <a:pPr eaLnBrk="1" hangingPunct="1"/>
            <a:r>
              <a:rPr lang="de-DE" altLang="de-DE" sz="2000" dirty="0"/>
              <a:t>4 Reinigungskräfte</a:t>
            </a:r>
          </a:p>
          <a:p>
            <a:pPr marL="0" indent="0" eaLnBrk="1" hangingPunct="1">
              <a:buNone/>
              <a:defRPr/>
            </a:pPr>
            <a:endParaRPr lang="de-DE" altLang="de-DE" sz="2000" dirty="0"/>
          </a:p>
          <a:p>
            <a:pPr marL="0" indent="0" eaLnBrk="1" hangingPunct="1">
              <a:buNone/>
              <a:defRPr/>
            </a:pPr>
            <a:r>
              <a:rPr lang="de-DE" altLang="de-DE" sz="2000" dirty="0"/>
              <a:t>Hinzu kommen noch die ehrenamtlich Tätigen:</a:t>
            </a:r>
          </a:p>
          <a:p>
            <a:pPr eaLnBrk="1" hangingPunct="1">
              <a:defRPr/>
            </a:pPr>
            <a:r>
              <a:rPr lang="de-DE" altLang="de-DE" sz="2000" dirty="0" smtClean="0"/>
              <a:t>26 </a:t>
            </a:r>
            <a:r>
              <a:rPr lang="de-DE" altLang="de-DE" sz="2000" dirty="0"/>
              <a:t>Elternbeiräte der Klassen</a:t>
            </a:r>
          </a:p>
          <a:p>
            <a:pPr eaLnBrk="1" hangingPunct="1">
              <a:defRPr/>
            </a:pPr>
            <a:r>
              <a:rPr lang="de-DE" altLang="de-DE" sz="2000" dirty="0"/>
              <a:t>3 weitere Mitglieder der Schulkonferenz </a:t>
            </a:r>
          </a:p>
          <a:p>
            <a:pPr eaLnBrk="1" hangingPunct="1">
              <a:defRPr/>
            </a:pPr>
            <a:r>
              <a:rPr lang="de-DE" altLang="de-DE" sz="2000" dirty="0"/>
              <a:t>5 Fördervereinsmitglieder (Vorstand)</a:t>
            </a:r>
          </a:p>
          <a:p>
            <a:pPr marL="0" indent="0" eaLnBrk="1" hangingPunct="1">
              <a:buNone/>
            </a:pPr>
            <a:endParaRPr lang="de-DE" altLang="de-DE" sz="2000" dirty="0"/>
          </a:p>
          <a:p>
            <a:pPr eaLnBrk="1" hangingPunct="1">
              <a:buFont typeface="Wingdings" pitchFamily="2" charset="2"/>
              <a:buNone/>
            </a:pPr>
            <a:endParaRPr lang="de-DE" altLang="de-DE" sz="2400" dirty="0"/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22880B6B-DF73-F84C-A6F9-9DFB0B92A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89038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feil nach rechts 1">
            <a:extLst>
              <a:ext uri="{FF2B5EF4-FFF2-40B4-BE49-F238E27FC236}">
                <a16:creationId xmlns:a16="http://schemas.microsoft.com/office/drawing/2014/main" id="{B76598FC-0506-2F4F-B5CD-3F93C6CC9409}"/>
              </a:ext>
            </a:extLst>
          </p:cNvPr>
          <p:cNvSpPr/>
          <p:nvPr/>
        </p:nvSpPr>
        <p:spPr>
          <a:xfrm>
            <a:off x="3995936" y="3429000"/>
            <a:ext cx="720080" cy="360040"/>
          </a:xfrm>
          <a:prstGeom prst="rightArrow">
            <a:avLst/>
          </a:prstGeom>
          <a:solidFill>
            <a:schemeClr val="accent4">
              <a:lumMod val="75000"/>
              <a:lumOff val="25000"/>
            </a:schemeClr>
          </a:solidFill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FABBB1B-302B-0B42-8F32-97BCC4905D8C}"/>
              </a:ext>
            </a:extLst>
          </p:cNvPr>
          <p:cNvSpPr txBox="1"/>
          <p:nvPr/>
        </p:nvSpPr>
        <p:spPr>
          <a:xfrm>
            <a:off x="4842793" y="3140968"/>
            <a:ext cx="3394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eaLnBrk="1" hangingPunct="1">
              <a:buNone/>
              <a:defRPr/>
            </a:pPr>
            <a:r>
              <a:rPr lang="de-DE" altLang="de-DE" sz="2000" b="1" dirty="0" smtClean="0"/>
              <a:t>73 </a:t>
            </a:r>
            <a:r>
              <a:rPr lang="de-DE" altLang="de-DE" sz="2000" b="1" dirty="0"/>
              <a:t>Personen in einem bezahlten Arbeitsverhältnis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2143CD-A97E-9B4A-9AFF-5FA0A51A5D5A}"/>
              </a:ext>
            </a:extLst>
          </p:cNvPr>
          <p:cNvSpPr txBox="1"/>
          <p:nvPr/>
        </p:nvSpPr>
        <p:spPr>
          <a:xfrm>
            <a:off x="7149976" y="5388515"/>
            <a:ext cx="1454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eaLnBrk="1" hangingPunct="1">
              <a:buNone/>
              <a:defRPr/>
            </a:pPr>
            <a:r>
              <a:rPr lang="de-DE" altLang="de-DE" sz="2000" b="1" dirty="0" smtClean="0"/>
              <a:t>34 </a:t>
            </a:r>
            <a:r>
              <a:rPr lang="de-DE" altLang="de-DE" sz="2000" b="1" dirty="0"/>
              <a:t>Ehren-</a:t>
            </a:r>
          </a:p>
          <a:p>
            <a:pPr marL="0" indent="0" eaLnBrk="1" hangingPunct="1">
              <a:buNone/>
              <a:defRPr/>
            </a:pPr>
            <a:r>
              <a:rPr lang="de-DE" altLang="de-DE" sz="2000" b="1" dirty="0"/>
              <a:t>amtliche</a:t>
            </a:r>
          </a:p>
        </p:txBody>
      </p:sp>
      <p:sp>
        <p:nvSpPr>
          <p:cNvPr id="8" name="Pfeil nach rechts 7">
            <a:extLst>
              <a:ext uri="{FF2B5EF4-FFF2-40B4-BE49-F238E27FC236}">
                <a16:creationId xmlns:a16="http://schemas.microsoft.com/office/drawing/2014/main" id="{F33EB15B-C730-FF47-AEC1-AF1302306317}"/>
              </a:ext>
            </a:extLst>
          </p:cNvPr>
          <p:cNvSpPr/>
          <p:nvPr/>
        </p:nvSpPr>
        <p:spPr>
          <a:xfrm>
            <a:off x="6300192" y="5373216"/>
            <a:ext cx="720080" cy="360040"/>
          </a:xfrm>
          <a:prstGeom prst="rightArrow">
            <a:avLst/>
          </a:prstGeom>
          <a:solidFill>
            <a:schemeClr val="accent4">
              <a:lumMod val="75000"/>
              <a:lumOff val="25000"/>
            </a:schemeClr>
          </a:solidFill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7D9842B7-C8E4-1243-83C8-9D668DD6F6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de-DE" altLang="de-DE" b="1" dirty="0"/>
          </a:p>
          <a:p>
            <a:pPr eaLnBrk="1" hangingPunct="1"/>
            <a:r>
              <a:rPr lang="de-DE" altLang="de-DE" sz="2000" dirty="0" smtClean="0"/>
              <a:t>107 </a:t>
            </a:r>
            <a:r>
              <a:rPr lang="de-DE" altLang="de-DE" sz="2000" dirty="0"/>
              <a:t>Personen, die für die Erziehung, Bildung und Betreuung Ihrer Kinder zuständig </a:t>
            </a:r>
            <a:r>
              <a:rPr lang="de-DE" altLang="de-DE" sz="2000" dirty="0" smtClean="0"/>
              <a:t>sind</a:t>
            </a:r>
          </a:p>
          <a:p>
            <a:pPr eaLnBrk="1" hangingPunct="1"/>
            <a:endParaRPr lang="de-DE" altLang="de-DE" sz="2000" dirty="0"/>
          </a:p>
          <a:p>
            <a:pPr marL="0" indent="0" eaLnBrk="1" hangingPunct="1">
              <a:buNone/>
            </a:pPr>
            <a:r>
              <a:rPr lang="de-DE" altLang="de-DE" sz="2000" dirty="0" smtClean="0"/>
              <a:t>			und natürlich die </a:t>
            </a:r>
          </a:p>
          <a:p>
            <a:pPr marL="0" indent="0" eaLnBrk="1" hangingPunct="1">
              <a:buNone/>
            </a:pPr>
            <a:endParaRPr lang="de-DE" altLang="de-DE" sz="2000" dirty="0"/>
          </a:p>
          <a:p>
            <a:pPr eaLnBrk="1" hangingPunct="1"/>
            <a:r>
              <a:rPr lang="de-DE" altLang="de-DE" sz="2000" dirty="0" smtClean="0"/>
              <a:t>260 Kinder (Stand 01.02.2022)</a:t>
            </a:r>
            <a:endParaRPr lang="de-DE" altLang="de-DE" sz="3600" b="1" dirty="0"/>
          </a:p>
          <a:p>
            <a:pPr marL="0" indent="0" eaLnBrk="1" hangingPunct="1">
              <a:buNone/>
            </a:pPr>
            <a:r>
              <a:rPr lang="de-DE" altLang="de-DE" sz="3600" b="1" dirty="0"/>
              <a:t>	     </a:t>
            </a:r>
            <a:r>
              <a:rPr lang="de-DE" altLang="de-DE" sz="3200" b="1" dirty="0" smtClean="0"/>
              <a:t>367 </a:t>
            </a:r>
            <a:r>
              <a:rPr lang="de-DE" altLang="de-DE" sz="3200" b="1" dirty="0"/>
              <a:t>„Betriebsangehörige“</a:t>
            </a:r>
          </a:p>
          <a:p>
            <a:pPr eaLnBrk="1" hangingPunct="1"/>
            <a:endParaRPr lang="de-DE" altLang="de-DE" sz="3600" b="1" dirty="0"/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3C3474FA-7F3C-2643-8A88-FB1D96AAC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89038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feil nach rechts 5">
            <a:extLst>
              <a:ext uri="{FF2B5EF4-FFF2-40B4-BE49-F238E27FC236}">
                <a16:creationId xmlns:a16="http://schemas.microsoft.com/office/drawing/2014/main" id="{C97082C4-19D9-414D-B266-67AC50548F4E}"/>
              </a:ext>
            </a:extLst>
          </p:cNvPr>
          <p:cNvSpPr/>
          <p:nvPr/>
        </p:nvSpPr>
        <p:spPr>
          <a:xfrm>
            <a:off x="1403648" y="5085184"/>
            <a:ext cx="978408" cy="484632"/>
          </a:xfrm>
          <a:prstGeom prst="rightArrow">
            <a:avLst/>
          </a:prstGeom>
          <a:solidFill>
            <a:schemeClr val="accent4">
              <a:lumMod val="75000"/>
              <a:lumOff val="25000"/>
            </a:schemeClr>
          </a:solidFill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8404D3AA-7BE9-C040-AB6F-A48CEBD4E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9592" y="715963"/>
            <a:ext cx="7924800" cy="1143000"/>
          </a:xfrm>
        </p:spPr>
        <p:txBody>
          <a:bodyPr/>
          <a:lstStyle/>
          <a:p>
            <a:pPr eaLnBrk="1" hangingPunct="1"/>
            <a:r>
              <a:rPr lang="de-DE" altLang="de-DE" sz="3200" dirty="0"/>
              <a:t>Insgesamt sind 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extLst>
              <a:ext uri="{FF2B5EF4-FFF2-40B4-BE49-F238E27FC236}">
                <a16:creationId xmlns:a16="http://schemas.microsoft.com/office/drawing/2014/main" id="{CB33631F-3BEF-E941-ADD3-73AD0C2C1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760413"/>
            <a:ext cx="7924800" cy="1601787"/>
          </a:xfrm>
        </p:spPr>
        <p:txBody>
          <a:bodyPr/>
          <a:lstStyle/>
          <a:p>
            <a:pPr eaLnBrk="1" hangingPunct="1"/>
            <a:r>
              <a:rPr lang="de-DE" altLang="de-DE" sz="3200" dirty="0"/>
              <a:t>Äußerer Rahmen</a:t>
            </a:r>
            <a:r>
              <a:rPr lang="de-DE" altLang="de-DE" sz="2800" dirty="0"/>
              <a:t/>
            </a:r>
            <a:br>
              <a:rPr lang="de-DE" altLang="de-DE" sz="2800" dirty="0"/>
            </a:br>
            <a:endParaRPr lang="de-DE" altLang="de-DE" sz="2800" dirty="0"/>
          </a:p>
        </p:txBody>
      </p:sp>
      <p:sp>
        <p:nvSpPr>
          <p:cNvPr id="20488" name="Rectangle 8">
            <a:extLst>
              <a:ext uri="{FF2B5EF4-FFF2-40B4-BE49-F238E27FC236}">
                <a16:creationId xmlns:a16="http://schemas.microsoft.com/office/drawing/2014/main" id="{B4B47D93-2077-9249-BCC2-E069C3754ED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362200"/>
            <a:ext cx="7708900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de-DE" altLang="de-DE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dirty="0"/>
              <a:t>Wir sind eine schöne Schule auf bald 3 Gebäude verteilt: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de-DE" altLang="de-DE" sz="2000" dirty="0"/>
              <a:t> </a:t>
            </a:r>
          </a:p>
          <a:p>
            <a:pPr eaLnBrk="1" hangingPunct="1">
              <a:defRPr/>
            </a:pPr>
            <a:r>
              <a:rPr lang="de-DE" altLang="de-DE" sz="2000" dirty="0"/>
              <a:t>Hauptgebäude (Klassen </a:t>
            </a:r>
            <a:r>
              <a:rPr lang="de-DE" altLang="de-DE" sz="2000" dirty="0" smtClean="0"/>
              <a:t>2-4 </a:t>
            </a:r>
            <a:r>
              <a:rPr lang="de-DE" altLang="de-DE" sz="2000" dirty="0"/>
              <a:t>und Verwaltung)</a:t>
            </a:r>
          </a:p>
          <a:p>
            <a:pPr eaLnBrk="1" hangingPunct="1">
              <a:defRPr/>
            </a:pPr>
            <a:r>
              <a:rPr lang="de-DE" altLang="de-DE" sz="2000" dirty="0"/>
              <a:t>Erweiterungsbau (Eingangsstufe E1 und Betreuung)</a:t>
            </a:r>
          </a:p>
          <a:p>
            <a:pPr marL="0" indent="0" eaLnBrk="1" hangingPunct="1">
              <a:buNone/>
              <a:defRPr/>
            </a:pPr>
            <a:r>
              <a:rPr lang="de-DE" altLang="de-DE" sz="2000" dirty="0" smtClean="0"/>
              <a:t>     Ab </a:t>
            </a:r>
            <a:r>
              <a:rPr lang="de-DE" altLang="de-DE" sz="2000" dirty="0"/>
              <a:t>Sommer:</a:t>
            </a:r>
          </a:p>
          <a:p>
            <a:pPr eaLnBrk="1" hangingPunct="1">
              <a:defRPr/>
            </a:pPr>
            <a:r>
              <a:rPr lang="de-DE" altLang="de-DE" sz="2000" dirty="0"/>
              <a:t>Container (Eingangsstufe E2)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de-DE" altLang="de-DE" dirty="0"/>
          </a:p>
        </p:txBody>
      </p:sp>
      <p:pic>
        <p:nvPicPr>
          <p:cNvPr id="11268" name="Picture 9">
            <a:extLst>
              <a:ext uri="{FF2B5EF4-FFF2-40B4-BE49-F238E27FC236}">
                <a16:creationId xmlns:a16="http://schemas.microsoft.com/office/drawing/2014/main" id="{FD432874-A79C-EF4B-99CF-3E07787BA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89038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>
            <a:extLst>
              <a:ext uri="{FF2B5EF4-FFF2-40B4-BE49-F238E27FC236}">
                <a16:creationId xmlns:a16="http://schemas.microsoft.com/office/drawing/2014/main" id="{8A895982-B915-0645-A1F4-FB46158452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49275"/>
            <a:ext cx="7924800" cy="1439863"/>
          </a:xfrm>
        </p:spPr>
        <p:txBody>
          <a:bodyPr/>
          <a:lstStyle/>
          <a:p>
            <a:pPr eaLnBrk="1" hangingPunct="1"/>
            <a:r>
              <a:rPr lang="de-DE" altLang="de-DE" sz="3200" dirty="0"/>
              <a:t>Gesundheitsfördernde Schule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6C04103E-D886-2A4F-9D46-7BD819AD12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629170"/>
            <a:ext cx="8126288" cy="366558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DE" altLang="de-DE" sz="2000" dirty="0"/>
              <a:t>Wir sind die </a:t>
            </a:r>
            <a:r>
              <a:rPr lang="de-DE" altLang="de-DE" sz="2000" dirty="0" smtClean="0"/>
              <a:t>einzige </a:t>
            </a:r>
            <a:r>
              <a:rPr lang="de-DE" altLang="de-DE" sz="2000" dirty="0" err="1" smtClean="0"/>
              <a:t>rezertifizierte</a:t>
            </a:r>
            <a:r>
              <a:rPr lang="de-DE" altLang="de-DE" sz="2000" dirty="0" smtClean="0"/>
              <a:t> </a:t>
            </a:r>
            <a:r>
              <a:rPr lang="de-DE" altLang="de-DE" sz="2000" dirty="0"/>
              <a:t>„Gesundheitsfördernde Schule“ des Main-Taunus-Kreises, </a:t>
            </a:r>
            <a:r>
              <a:rPr lang="de-DE" altLang="de-DE" sz="2000" dirty="0" smtClean="0"/>
              <a:t>die </a:t>
            </a:r>
            <a:r>
              <a:rPr lang="de-DE" altLang="de-DE" sz="2000" dirty="0"/>
              <a:t>Zertifikate in allen relevanten Bereichen </a:t>
            </a:r>
            <a:r>
              <a:rPr lang="de-DE" altLang="de-DE" sz="2000" dirty="0" smtClean="0"/>
              <a:t>bereits zweifach erlangt hat</a:t>
            </a:r>
            <a:r>
              <a:rPr lang="de-DE" altLang="de-DE" sz="2000" dirty="0"/>
              <a:t> </a:t>
            </a:r>
            <a:r>
              <a:rPr lang="de-DE" altLang="de-DE" sz="2000" dirty="0" smtClean="0"/>
              <a:t>und nun eine dritte Gesamtzertifizierung anstrebt. </a:t>
            </a:r>
            <a:endParaRPr lang="de-DE" altLang="de-DE" sz="2000" dirty="0"/>
          </a:p>
          <a:p>
            <a:pPr marL="0" indent="0" eaLnBrk="1" hangingPunct="1">
              <a:buNone/>
            </a:pPr>
            <a:endParaRPr lang="de-DE" altLang="de-DE" sz="2000" dirty="0"/>
          </a:p>
          <a:p>
            <a:pPr eaLnBrk="1" hangingPunct="1"/>
            <a:r>
              <a:rPr lang="de-DE" altLang="de-DE" sz="2000" dirty="0"/>
              <a:t>Bewegung und Wahrnehmung</a:t>
            </a:r>
          </a:p>
          <a:p>
            <a:pPr eaLnBrk="1" hangingPunct="1"/>
            <a:r>
              <a:rPr lang="de-DE" altLang="de-DE" sz="2000" dirty="0"/>
              <a:t>Ernährung und Verbrauchererziehung</a:t>
            </a:r>
          </a:p>
          <a:p>
            <a:pPr eaLnBrk="1" hangingPunct="1"/>
            <a:r>
              <a:rPr lang="de-DE" altLang="de-DE" sz="2000" dirty="0"/>
              <a:t>Sucht- und Gewaltprävention</a:t>
            </a:r>
          </a:p>
          <a:p>
            <a:pPr eaLnBrk="1" hangingPunct="1"/>
            <a:r>
              <a:rPr lang="de-DE" altLang="de-DE" sz="2000" dirty="0"/>
              <a:t>Lehrer- und Lehrerinnengesundheit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extLst>
              <a:ext uri="{FF2B5EF4-FFF2-40B4-BE49-F238E27FC236}">
                <a16:creationId xmlns:a16="http://schemas.microsoft.com/office/drawing/2014/main" id="{0D8AC73B-D4BF-D144-A373-A8A965373A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268413"/>
            <a:ext cx="7924800" cy="1143000"/>
          </a:xfrm>
        </p:spPr>
        <p:txBody>
          <a:bodyPr/>
          <a:lstStyle/>
          <a:p>
            <a:pPr eaLnBrk="1" hangingPunct="1"/>
            <a:r>
              <a:rPr lang="de-DE" altLang="de-DE" sz="3200" dirty="0"/>
              <a:t>Unsere pädagogische Arbeit</a:t>
            </a:r>
            <a:r>
              <a:rPr lang="de-DE" altLang="de-DE" dirty="0"/>
              <a:t/>
            </a:r>
            <a:br>
              <a:rPr lang="de-DE" altLang="de-DE" dirty="0"/>
            </a:br>
            <a:endParaRPr lang="de-DE" altLang="de-DE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B4FD467-95C6-8F4A-86E4-B6C08454C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de-DE" altLang="de-DE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de-DE" altLang="de-DE" sz="2000" dirty="0"/>
              <a:t>Schwerpunkte: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Gesundheitsfördernde Schule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Eingangsstufe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Inklusion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Profil 2 (ganztägig arbeitender Schulen)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Medien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de-DE" sz="3600" b="1" dirty="0"/>
              <a:t>   </a:t>
            </a:r>
            <a:endParaRPr lang="de-DE" altLang="de-DE" sz="3600" dirty="0"/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9931C014-8C13-924A-A51E-54A563B0C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89038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extLst>
              <a:ext uri="{FF2B5EF4-FFF2-40B4-BE49-F238E27FC236}">
                <a16:creationId xmlns:a16="http://schemas.microsoft.com/office/drawing/2014/main" id="{EEAAA436-CDBA-9A4A-8C14-8BC1B673D7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0813" cy="1143000"/>
          </a:xfrm>
        </p:spPr>
        <p:txBody>
          <a:bodyPr/>
          <a:lstStyle/>
          <a:p>
            <a:pPr eaLnBrk="1" hangingPunct="1"/>
            <a:r>
              <a:rPr lang="de-DE" altLang="de-DE" sz="3200" dirty="0"/>
              <a:t>Inklusion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124C765-5BDE-F946-A765-8768ED3FE4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9788" y="2708920"/>
            <a:ext cx="769302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2000" dirty="0"/>
              <a:t>Alle Kinder im Grundschulalter können in der Regel in unsere Schule gehen.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dirty="0"/>
              <a:t>Das gilt auch für Kinder, die auf Grund einer B</a:t>
            </a:r>
            <a:r>
              <a:rPr lang="de-DE" altLang="de-DE" sz="2000" dirty="0" smtClean="0"/>
              <a:t>eeinträchtigung </a:t>
            </a:r>
            <a:r>
              <a:rPr lang="de-DE" altLang="de-DE" sz="2000" dirty="0"/>
              <a:t>nach einem eigenen Förderplan unterrichtet </a:t>
            </a:r>
            <a:r>
              <a:rPr lang="de-DE" altLang="de-DE" sz="2000" dirty="0" smtClean="0"/>
              <a:t>werden.</a:t>
            </a:r>
            <a:endParaRPr lang="de-DE" altLang="de-DE" sz="2000" dirty="0"/>
          </a:p>
          <a:p>
            <a:pPr eaLnBrk="1" hangingPunct="1">
              <a:lnSpc>
                <a:spcPct val="90000"/>
              </a:lnSpc>
            </a:pPr>
            <a:r>
              <a:rPr lang="de-DE" altLang="de-DE" sz="2000" dirty="0"/>
              <a:t>Sie erhalten eine sonderpädagogische Förderung innerhalb </a:t>
            </a:r>
            <a:r>
              <a:rPr lang="de-DE" altLang="de-DE" sz="2000" dirty="0" smtClean="0"/>
              <a:t>einer </a:t>
            </a:r>
            <a:r>
              <a:rPr lang="de-DE" altLang="de-DE" sz="2000" dirty="0"/>
              <a:t>Grundschulklasse.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dirty="0"/>
              <a:t>In einer solchen Klasse </a:t>
            </a:r>
            <a:r>
              <a:rPr lang="de-DE" altLang="de-DE" sz="2000" dirty="0" smtClean="0"/>
              <a:t>arbeiten </a:t>
            </a:r>
            <a:r>
              <a:rPr lang="de-DE" altLang="de-DE" sz="2000" dirty="0"/>
              <a:t>eine Grundschullehrerin und eine Förderschullehrerin in einem Team zusammen</a:t>
            </a:r>
            <a:r>
              <a:rPr lang="de-DE" altLang="de-DE" sz="20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000" dirty="0" smtClean="0"/>
              <a:t>Kinder mit besonderen Bedarfen haben, wenn dies erforderlich ist, </a:t>
            </a:r>
            <a:r>
              <a:rPr lang="de-DE" altLang="de-DE" sz="2000" dirty="0" smtClean="0"/>
              <a:t>Teilhabeassistent*innen</a:t>
            </a:r>
            <a:r>
              <a:rPr lang="de-DE" altLang="de-DE" sz="2000" dirty="0" smtClean="0"/>
              <a:t>, die ihre Teilnahme am Unterricht ermöglichen. </a:t>
            </a:r>
            <a:endParaRPr lang="de-DE" altLang="de-DE" sz="2000" dirty="0"/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BA29FDC4-58AB-EF42-BD07-229F13F90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89038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pseln">
  <a:themeElements>
    <a:clrScheme name="Kapseln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el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eln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FO Eingangsstufe 2021-02-01_überarbeitet" id="{CCA0FFD2-D3DB-644E-BCF4-EE52CCF756A9}" vid="{FAE0FA32-2B42-4F43-A9C2-DAFE8E5B2D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 Eingangsstufe 2021-02-01_überarbeitet</Template>
  <TotalTime>0</TotalTime>
  <Words>918</Words>
  <Application>Microsoft Office PowerPoint</Application>
  <PresentationFormat>Bildschirmpräsentation (4:3)</PresentationFormat>
  <Paragraphs>176</Paragraphs>
  <Slides>17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Kapseln</vt:lpstr>
      <vt:lpstr>PowerPoint-Präsentation</vt:lpstr>
      <vt:lpstr> Herzlich willkommen! </vt:lpstr>
      <vt:lpstr>   Unsere Schule in Zahlen:</vt:lpstr>
      <vt:lpstr>Weitere „Betriebsangehörige“</vt:lpstr>
      <vt:lpstr>Insgesamt sind es:</vt:lpstr>
      <vt:lpstr>Äußerer Rahmen </vt:lpstr>
      <vt:lpstr>Gesundheitsfördernde Schule</vt:lpstr>
      <vt:lpstr>Unsere pädagogische Arbeit </vt:lpstr>
      <vt:lpstr>Inklusion</vt:lpstr>
      <vt:lpstr>Eingangsstufe</vt:lpstr>
      <vt:lpstr>Einstieg in den Ganztag</vt:lpstr>
      <vt:lpstr>Weitere Förderangebote</vt:lpstr>
      <vt:lpstr>PowerPoint-Präsentation</vt:lpstr>
      <vt:lpstr>Pädagogische Struktur</vt:lpstr>
      <vt:lpstr>Stundentafel</vt:lpstr>
      <vt:lpstr>Termine</vt:lpstr>
      <vt:lpstr>PowerPoint-Präsentation</vt:lpstr>
    </vt:vector>
  </TitlesOfParts>
  <Company>MTK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Richter, Annette</dc:creator>
  <cp:lastModifiedBy>Richter, Annette</cp:lastModifiedBy>
  <cp:revision>41</cp:revision>
  <cp:lastPrinted>2019-02-12T16:42:33Z</cp:lastPrinted>
  <dcterms:created xsi:type="dcterms:W3CDTF">2021-02-09T08:23:47Z</dcterms:created>
  <dcterms:modified xsi:type="dcterms:W3CDTF">2022-02-01T21:28:00Z</dcterms:modified>
</cp:coreProperties>
</file>